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4"/>
  </p:notesMasterIdLst>
  <p:sldIdLst>
    <p:sldId id="256" r:id="rId2"/>
    <p:sldId id="280" r:id="rId3"/>
    <p:sldId id="275" r:id="rId4"/>
    <p:sldId id="277" r:id="rId5"/>
    <p:sldId id="278" r:id="rId6"/>
    <p:sldId id="27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ileron" panose="020B0604020202020204" charset="0"/>
      <p:regular r:id="rId25"/>
    </p:embeddedFont>
    <p:embeddedFont>
      <p:font typeface="Aileron Bold" panose="020B0604020202020204" charset="0"/>
      <p:regular r:id="rId26"/>
    </p:embeddedFont>
    <p:embeddedFont>
      <p:font typeface="Aileron Heavy" panose="020B0604020202020204" charset="0"/>
      <p:regular r:id="rId27"/>
    </p:embeddedFont>
    <p:embeddedFont>
      <p:font typeface="Aileron Ultra-Bold" panose="020B0604020202020204" charset="0"/>
      <p:regular r:id="rId28"/>
    </p:embeddedFont>
    <p:embeddedFont>
      <p:font typeface="Cambria Math" panose="02040503050406030204" pitchFamily="18" charset="0"/>
      <p:regular r:id="rId29"/>
    </p:embeddedFont>
    <p:embeddedFont>
      <p:font typeface="Cheddar" panose="020B0604020202020204" charset="0"/>
      <p:regular r:id="rId30"/>
    </p:embeddedFont>
    <p:embeddedFont>
      <p:font typeface="Telegraf" panose="020B0604020202020204" charset="0"/>
      <p:regular r:id="rId31"/>
    </p:embeddedFont>
    <p:embeddedFont>
      <p:font typeface="Telegraf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8CC"/>
    <a:srgbClr val="F3F3F3"/>
    <a:srgbClr val="E9EBE4"/>
    <a:srgbClr val="D3D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920" autoAdjust="0"/>
  </p:normalViewPr>
  <p:slideViewPr>
    <p:cSldViewPr>
      <p:cViewPr varScale="1">
        <p:scale>
          <a:sx n="49" d="100"/>
          <a:sy n="49" d="100"/>
        </p:scale>
        <p:origin x="25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E16EA-234A-4917-B799-84CE52508609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16DBE-DB1F-488D-B8AE-D8A2E9DD7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6E598-651C-4BE9-01E1-118FBAB6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5E942-C7AE-1AA1-84A7-472E62FBD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E6AA3-8D14-51D3-3875-DEA71F7A12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GP là mô hình không tham số (non-parametric)</a:t>
            </a:r>
            <a:endParaRPr lang="vi-VN" dirty="0"/>
          </a:p>
          <a:p>
            <a:r>
              <a:rPr lang="vi-VN" dirty="0"/>
              <a:t>Không giả định trước dạng hàm cố định (vd: bậc 2, tuyến tính, v.v.)</a:t>
            </a:r>
          </a:p>
          <a:p>
            <a:r>
              <a:rPr lang="vi-VN" dirty="0"/>
              <a:t>Mô hình sẽ </a:t>
            </a:r>
            <a:r>
              <a:rPr lang="vi-VN" b="1" dirty="0"/>
              <a:t>mở rộng linh hoạt</a:t>
            </a:r>
            <a:r>
              <a:rPr lang="vi-VN" dirty="0"/>
              <a:t> theo lượng dữ liệu – càng có nhiều dữ liệu, mô hình càng “phức tạp” hơn nếu cần</a:t>
            </a:r>
          </a:p>
          <a:p>
            <a:r>
              <a:rPr lang="vi-VN" dirty="0"/>
              <a:t>Khác với mạng nơ-ron hay hồi quy tuyến tính (phải chọn số layer, số đặc trưng, v.v.)</a:t>
            </a:r>
          </a:p>
          <a:p>
            <a:endParaRPr lang="en-US" b="1" dirty="0"/>
          </a:p>
          <a:p>
            <a:r>
              <a:rPr lang="vi-VN" b="1" dirty="0"/>
              <a:t>GP không chỉ đưa ra dự đoán, mà còn cung cấp độ tin cậy (uncertainty)</a:t>
            </a:r>
            <a:endParaRPr lang="vi-VN" dirty="0"/>
          </a:p>
          <a:p>
            <a:r>
              <a:rPr lang="vi-VN" dirty="0"/>
              <a:t>Output của GP là </a:t>
            </a:r>
            <a:r>
              <a:rPr lang="vi-VN" b="1" dirty="0"/>
              <a:t>một phân phối xác suất</a:t>
            </a:r>
            <a:r>
              <a:rPr lang="vi-VN" dirty="0"/>
              <a:t>, thường là Gaussian N(</a:t>
            </a:r>
            <a:r>
              <a:rPr lang="el-GR" dirty="0"/>
              <a:t>μ,σ2)\</a:t>
            </a:r>
            <a:r>
              <a:rPr lang="vi-VN" dirty="0"/>
              <a:t>mathcal{N}(\mu, \sigma^2)N(</a:t>
            </a:r>
            <a:r>
              <a:rPr lang="el-GR" dirty="0"/>
              <a:t>μ,σ2)</a:t>
            </a:r>
          </a:p>
          <a:p>
            <a:r>
              <a:rPr lang="vi-VN" dirty="0"/>
              <a:t>Có thể biết ở mỗi điểm: “mình dự đoán giá trị này là bao nhiêu, và chắc chắn đến mức nào”</a:t>
            </a:r>
          </a:p>
          <a:p>
            <a:endParaRPr lang="en-US" dirty="0"/>
          </a:p>
          <a:p>
            <a:r>
              <a:rPr lang="vi-VN" b="1" dirty="0"/>
              <a:t>GP học từ dữ liệu thông qua một hàm gọi là Kernel</a:t>
            </a:r>
            <a:endParaRPr lang="vi-VN" dirty="0"/>
          </a:p>
          <a:p>
            <a:r>
              <a:rPr lang="vi-VN" dirty="0"/>
              <a:t>Kernel k(x,x′)k(x, x')k(x,x′) đo </a:t>
            </a:r>
            <a:r>
              <a:rPr lang="vi-VN" b="1" dirty="0"/>
              <a:t>mức độ tương quan giữa các điểm dữ liệu</a:t>
            </a:r>
            <a:endParaRPr lang="vi-VN" dirty="0"/>
          </a:p>
          <a:p>
            <a:r>
              <a:rPr lang="vi-VN" dirty="0"/>
              <a:t>Các điểm gần nhau (hoặc tương tự nhau) thì có ảnh hưởng lớn hơn</a:t>
            </a:r>
          </a:p>
          <a:p>
            <a:r>
              <a:rPr lang="vi-VN" dirty="0"/>
              <a:t>Bạn có thể chọn kernel để:</a:t>
            </a:r>
          </a:p>
          <a:p>
            <a:pPr lvl="1"/>
            <a:r>
              <a:rPr lang="vi-VN" dirty="0"/>
              <a:t>Mô hình hóa hàm trơn (RBF kernel)</a:t>
            </a:r>
          </a:p>
          <a:p>
            <a:pPr lvl="1"/>
            <a:r>
              <a:rPr lang="vi-VN" dirty="0"/>
              <a:t>Mô hình hóa tính chu kỳ (Periodic kernel)</a:t>
            </a:r>
          </a:p>
          <a:p>
            <a:pPr lvl="1"/>
            <a:r>
              <a:rPr lang="vi-VN" dirty="0"/>
              <a:t>Mô hình hóa hàm tuyến tính (Linear kernel)</a:t>
            </a:r>
          </a:p>
          <a:p>
            <a:pPr lvl="1"/>
            <a:r>
              <a:rPr lang="vi-VN" dirty="0"/>
              <a:t>… hoặc kết hợp nhiều kernel lại</a:t>
            </a:r>
          </a:p>
          <a:p>
            <a:endParaRPr lang="en-US" b="1" dirty="0"/>
          </a:p>
          <a:p>
            <a:r>
              <a:rPr lang="vi-VN" b="1" dirty="0"/>
              <a:t>Gaussian Process là mô hình Bayes đúng nghĩa</a:t>
            </a:r>
            <a:endParaRPr lang="vi-VN" dirty="0"/>
          </a:p>
          <a:p>
            <a:r>
              <a:rPr lang="vi-VN" dirty="0"/>
              <a:t>Nó áp dụng định lý Bayes để cập nhật niềm tin sau khi quan sát dữ liệu mới</a:t>
            </a:r>
          </a:p>
          <a:p>
            <a:r>
              <a:rPr lang="vi-VN" dirty="0"/>
              <a:t>Khi quan sát thêm điểm mới:</a:t>
            </a:r>
          </a:p>
          <a:p>
            <a:pPr lvl="1"/>
            <a:r>
              <a:rPr lang="vi-VN" dirty="0"/>
              <a:t>Phân phối hậu nghiệm (posterior) sẽ được cập nhật</a:t>
            </a:r>
          </a:p>
          <a:p>
            <a:pPr lvl="1"/>
            <a:r>
              <a:rPr lang="vi-VN" dirty="0"/>
              <a:t>Mô hình “hiểu thêm” về thế giới, trở nên chính xác và chắc chắn hơn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437A1-901F-D42C-B747-2D02D04B6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7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amplitude a:</a:t>
            </a:r>
            <a:endParaRPr lang="en-US" dirty="0"/>
          </a:p>
          <a:p>
            <a:r>
              <a:rPr lang="en-US" dirty="0"/>
              <a:t>If a^2 is larger → the posterior function oscillates more widely, with greater amplitude.</a:t>
            </a:r>
          </a:p>
          <a:p>
            <a:r>
              <a:rPr lang="en-US" dirty="0"/>
              <a:t>If a^2 is smaller → the posterior “hugs” the mean function more closely, with less variation.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65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2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Khi phương sai nhỏ (Low Covariance):</a:t>
            </a:r>
          </a:p>
          <a:p>
            <a:r>
              <a:rPr lang="vi-VN" dirty="0"/>
              <a:t>GP tin rằng các hàm cần phải </a:t>
            </a:r>
            <a:r>
              <a:rPr lang="vi-VN" b="1" dirty="0"/>
              <a:t>rất gần nhau</a:t>
            </a:r>
            <a:r>
              <a:rPr lang="vi-VN" dirty="0"/>
              <a:t>, không được thay đổi nhiều</a:t>
            </a:r>
          </a:p>
          <a:p>
            <a:r>
              <a:rPr lang="vi-VN" dirty="0"/>
              <a:t>Kết quả: các hàm prior "dính chặt", trơn tru, ít dao động</a:t>
            </a:r>
          </a:p>
          <a:p>
            <a:r>
              <a:rPr lang="vi-VN" dirty="0"/>
              <a:t>→ Dự đoán quá bảo thủ (underfitting)</a:t>
            </a:r>
          </a:p>
          <a:p>
            <a:r>
              <a:rPr lang="vi-VN" b="1" dirty="0"/>
              <a:t>Khi phương sai trung bình (Medium Covariance):</a:t>
            </a:r>
          </a:p>
          <a:p>
            <a:r>
              <a:rPr lang="vi-VN" dirty="0"/>
              <a:t>GP tin rằng các hàm có thể thay đổi tương đối, nhưng vẫn giữ được cấu trúc</a:t>
            </a:r>
          </a:p>
          <a:p>
            <a:r>
              <a:rPr lang="vi-VN" dirty="0"/>
              <a:t>Các hàm phân tán vừa phải</a:t>
            </a:r>
          </a:p>
          <a:p>
            <a:r>
              <a:rPr lang="vi-VN" dirty="0"/>
              <a:t>→ Đây là vùng “an toàn” cho đa số bài toán học máy</a:t>
            </a:r>
          </a:p>
          <a:p>
            <a:r>
              <a:rPr lang="vi-VN" b="1" dirty="0"/>
              <a:t>Khi phương sai lớn (High Covariance):</a:t>
            </a:r>
          </a:p>
          <a:p>
            <a:r>
              <a:rPr lang="vi-VN" dirty="0"/>
              <a:t>GP cho phép hàm thay đổi tự do, rất nhạy cảm với đầu vào</a:t>
            </a:r>
          </a:p>
          <a:p>
            <a:r>
              <a:rPr lang="vi-VN" dirty="0"/>
              <a:t>Tạo ra </a:t>
            </a:r>
            <a:r>
              <a:rPr lang="vi-VN" b="1" dirty="0"/>
              <a:t>hàm rất khác nhau</a:t>
            </a:r>
            <a:r>
              <a:rPr lang="vi-VN" dirty="0"/>
              <a:t>, độ lan rộng lớn</a:t>
            </a:r>
          </a:p>
          <a:p>
            <a:r>
              <a:rPr lang="vi-VN" dirty="0"/>
              <a:t>→ Thể hiện mức độ bất định cao → dễ </a:t>
            </a:r>
            <a:r>
              <a:rPr lang="vi-VN" b="1" dirty="0"/>
              <a:t>overfit</a:t>
            </a:r>
            <a:r>
              <a:rPr lang="vi-VN" dirty="0"/>
              <a:t> nếu không có dữ liệu điều chỉnh posterior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Nếu số lượng nút ẩn J→∞J \rightarrow \inftyJ→∞, và trọng số vi,b,uiv_i, b, u_ivi​,b,ui​ được chọn từ phân phối Gaussian → tổng các node hội tụ về </a:t>
            </a:r>
            <a:r>
              <a:rPr lang="vi-VN" b="1" dirty="0"/>
              <a:t>hàm Gaussian</a:t>
            </a:r>
            <a:r>
              <a:rPr lang="vi-VN" dirty="0"/>
              <a:t> (do Định lý Giới hạn Trung tâm).</a:t>
            </a:r>
            <a:endParaRPr lang="en-US" dirty="0"/>
          </a:p>
          <a:p>
            <a:endParaRPr lang="en-US" dirty="0"/>
          </a:p>
          <a:p>
            <a:r>
              <a:rPr lang="vi-VN" dirty="0"/>
              <a:t>Là </a:t>
            </a:r>
            <a:r>
              <a:rPr lang="vi-VN" b="1" dirty="0"/>
              <a:t>non-stationary kernel</a:t>
            </a:r>
            <a:r>
              <a:rPr lang="vi-VN" dirty="0"/>
              <a:t> → khác với RBF</a:t>
            </a:r>
          </a:p>
          <a:p>
            <a:r>
              <a:rPr lang="vi-VN" dirty="0"/>
              <a:t>Covariance phụ thuộc cả giá trị tuyệt đối của x, không chỉ vào khoảng cách</a:t>
            </a:r>
          </a:p>
          <a:p>
            <a:r>
              <a:rPr lang="vi-VN" dirty="0"/>
              <a:t>Các hàm GP sinh ra từ kernel này:</a:t>
            </a:r>
          </a:p>
          <a:p>
            <a:r>
              <a:rPr lang="vi-VN" dirty="0"/>
              <a:t>Biến động mạnh gần gốc</a:t>
            </a:r>
          </a:p>
          <a:p>
            <a:r>
              <a:rPr lang="vi-VN" dirty="0"/>
              <a:t>Ổn định hơn ở vùng xa</a:t>
            </a:r>
          </a:p>
          <a:p>
            <a:r>
              <a:rPr lang="vi-VN" dirty="0"/>
              <a:t>Phù hợp khi dữ liệu có hành vi thay đổi theo vùng không gian đầu vào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3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kernels endow Gaussian Processes with the ability to </a:t>
            </a:r>
            <a:r>
              <a:rPr lang="en-US" b="1" dirty="0"/>
              <a:t>modulate function complexity based on location</a:t>
            </a:r>
            <a:r>
              <a:rPr lang="en-US" dirty="0"/>
              <a:t>, unlike stationary kernels such as RBF. This makes them especially suited for modeling data with </a:t>
            </a:r>
            <a:r>
              <a:rPr lang="en-US" b="1" dirty="0"/>
              <a:t>heterogeneous behaviors across input space</a:t>
            </a:r>
            <a:r>
              <a:rPr lang="en-US" dirty="0"/>
              <a:t>, such as attention-centric regions or localized non-linearities in real-world signals.</a:t>
            </a:r>
          </a:p>
          <a:p>
            <a:endParaRPr lang="en-US" dirty="0"/>
          </a:p>
          <a:p>
            <a:r>
              <a:rPr lang="en-US" b="1" dirty="0"/>
              <a:t>Near the Origin (Pink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NN kernel acts as a </a:t>
            </a:r>
            <a:r>
              <a:rPr lang="en-US" b="1" dirty="0"/>
              <a:t>complexity amplifier</a:t>
            </a:r>
            <a:r>
              <a:rPr lang="en-US" dirty="0"/>
              <a:t>. Higher values of weight variance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result in significantly more variation, curvature, and function crossing. This region becomes the core zone where </a:t>
            </a:r>
            <a:r>
              <a:rPr lang="en-US" b="1" dirty="0"/>
              <a:t>non-linear and expressive behaviors</a:t>
            </a:r>
            <a:r>
              <a:rPr lang="en-US" dirty="0"/>
              <a:t> of functions emerge, and where the </a:t>
            </a:r>
            <a:r>
              <a:rPr lang="en-US" b="1" dirty="0"/>
              <a:t>deviation from traditional RBF kernels</a:t>
            </a:r>
            <a:r>
              <a:rPr lang="en-US" dirty="0"/>
              <a:t> is most evident.</a:t>
            </a:r>
          </a:p>
          <a:p>
            <a:r>
              <a:rPr lang="en-US" b="1" dirty="0"/>
              <a:t>Far from the Origin (Blue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Functions tend to stabilize and resemble </a:t>
            </a:r>
            <a:r>
              <a:rPr lang="en-US" b="1" dirty="0"/>
              <a:t>linear or low-complexity trends</a:t>
            </a:r>
            <a:r>
              <a:rPr lang="en-US" dirty="0"/>
              <a:t> regardless of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Here, output variance is mainly governed by bias variance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​, making this zone a </a:t>
            </a:r>
            <a:r>
              <a:rPr lang="en-US" b="1" dirty="0"/>
              <a:t>complexity damper</a:t>
            </a:r>
            <a:r>
              <a:rPr lang="en-US" dirty="0"/>
              <a:t> where functions exhibit </a:t>
            </a:r>
            <a:r>
              <a:rPr lang="en-US" b="1" dirty="0"/>
              <a:t>stationary and asymptotic behavior</a:t>
            </a:r>
            <a:r>
              <a:rPr lang="en-US" dirty="0"/>
              <a:t>.</a:t>
            </a:r>
          </a:p>
          <a:p>
            <a:r>
              <a:rPr lang="en-US" b="1" dirty="0"/>
              <a:t>Transition Region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spatial shift from complex to simple behavior is </a:t>
            </a:r>
            <a:r>
              <a:rPr lang="en-US" b="1" dirty="0"/>
              <a:t>smooth but directional</a:t>
            </a:r>
            <a:r>
              <a:rPr lang="en-US" dirty="0"/>
              <a:t>, controlled largely by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High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induces sharp gradients between regions, while high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 flattens uncertainty across zones. This creates </a:t>
            </a:r>
            <a:r>
              <a:rPr lang="en-US" b="1" dirty="0"/>
              <a:t>anisotropic expressivity</a:t>
            </a:r>
            <a:r>
              <a:rPr lang="en-US" dirty="0"/>
              <a:t>, where the NN kernel adapts model complexity based on spatial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5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 Key Observations for Neural Network Kernels ===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NEAR ORIGIN (|x| &lt; 1): - Functions often smoother due to kernel properties - Lower variance in some NN kernel parameterizations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σ₀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FAR FROM ORIGIN (|x| &gt; 2): - Functions can become more linear - Variance may saturate at limiting value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(weight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NEURAL NETWORK KERNEL PROPERTIES: - Non-stationary: behavior changes with input magnitude - Can approximate functions with varying local complexity - Parameters control global vs local feature emphasis - Natural for modeling neural network function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E854-EA2F-F8D7-FA61-FF9E5905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D99B8-68B3-773E-78A1-D3D3979AE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BC6-9BDE-721E-C310-538F3AA70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DFABC-1A49-2454-B190-A884158F2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27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73EB3-87B7-7595-2F70-47D262BD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EFC72-CB4C-B7EE-E913-39A9686CF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21A9B-DDC6-B094-2F39-4B0A544C4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864D2-0F11-18E6-E7CF-6C88B0E8F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10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008F-D246-15A5-95A9-FB72F7DF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7C8B7-BA05-6F18-9FA3-857D10C46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22CEE-B6E7-95DA-26A3-1F538BD7D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C4803-5722-8971-DE46-2299CE269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3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02D8-D04C-B15F-3BF2-343C0A01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7BCC5-E0D2-079B-6348-F29CA5343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22714-A11C-2150-70DF-EF5ABFB6E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5FB2-91FE-E544-2D15-E9BBF55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75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Gaussian Prior là gì?</a:t>
            </a:r>
          </a:p>
          <a:p>
            <a:r>
              <a:rPr lang="vi-VN" dirty="0"/>
              <a:t>Trước khi quan sát bất kỳ dữ liệu nào, ta có một </a:t>
            </a:r>
            <a:r>
              <a:rPr lang="vi-VN" b="1" dirty="0"/>
              <a:t>niềm tin ban đầu</a:t>
            </a:r>
            <a:r>
              <a:rPr lang="vi-VN" dirty="0"/>
              <a:t> về hàm số mà GP cần học.</a:t>
            </a:r>
          </a:p>
          <a:p>
            <a:r>
              <a:rPr lang="vi-VN" dirty="0"/>
              <a:t>Niềm tin này được mô hình hóa bằng một </a:t>
            </a:r>
            <a:r>
              <a:rPr lang="vi-VN" b="1" dirty="0"/>
              <a:t>Gaussian Process prior</a:t>
            </a:r>
            <a:r>
              <a:rPr lang="vi-VN" dirty="0"/>
              <a:t>:</a:t>
            </a:r>
          </a:p>
          <a:p>
            <a:r>
              <a:rPr lang="en-US" b="1" dirty="0"/>
              <a:t>Gaussian Posterior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r>
              <a:rPr lang="en-US" dirty="0"/>
              <a:t>Khi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huấn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dirty="0"/>
              <a:t> (training data), GP </a:t>
            </a:r>
            <a:r>
              <a:rPr lang="en-US" b="1" dirty="0" err="1"/>
              <a:t>cập</a:t>
            </a:r>
            <a:r>
              <a:rPr lang="en-US" b="1" dirty="0"/>
              <a:t> </a:t>
            </a:r>
            <a:r>
              <a:rPr lang="en-US" b="1" dirty="0" err="1"/>
              <a:t>nhật</a:t>
            </a:r>
            <a:r>
              <a:rPr lang="en-US" b="1" dirty="0"/>
              <a:t> </a:t>
            </a:r>
            <a:r>
              <a:rPr lang="en-US" b="1" dirty="0" err="1"/>
              <a:t>niềm</a:t>
            </a:r>
            <a:r>
              <a:rPr lang="en-US" b="1" dirty="0"/>
              <a:t> tin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</a:t>
            </a: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b="1" dirty="0"/>
              <a:t>Định </a:t>
            </a:r>
            <a:r>
              <a:rPr lang="en-US" b="1" dirty="0" err="1"/>
              <a:t>lý</a:t>
            </a:r>
            <a:r>
              <a:rPr lang="en-US" b="1" dirty="0"/>
              <a:t> Bayes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GP là mô hình không tham số (non-parametric)</a:t>
            </a:r>
            <a:endParaRPr lang="vi-VN" dirty="0"/>
          </a:p>
          <a:p>
            <a:r>
              <a:rPr lang="vi-VN" dirty="0"/>
              <a:t>Không giả định trước dạng hàm cố định (vd: bậc 2, tuyến tính, v.v.)</a:t>
            </a:r>
          </a:p>
          <a:p>
            <a:r>
              <a:rPr lang="vi-VN" dirty="0"/>
              <a:t>Mô hình sẽ </a:t>
            </a:r>
            <a:r>
              <a:rPr lang="vi-VN" b="1" dirty="0"/>
              <a:t>mở rộng linh hoạt</a:t>
            </a:r>
            <a:r>
              <a:rPr lang="vi-VN" dirty="0"/>
              <a:t> theo lượng dữ liệu – càng có nhiều dữ liệu, mô hình càng “phức tạp” hơn nếu cần</a:t>
            </a:r>
          </a:p>
          <a:p>
            <a:r>
              <a:rPr lang="vi-VN" dirty="0"/>
              <a:t>Khác với mạng nơ-ron hay hồi quy tuyến tính (phải chọn số layer, số đặc trưng, v.v.)</a:t>
            </a:r>
          </a:p>
          <a:p>
            <a:endParaRPr lang="en-US" b="1" dirty="0"/>
          </a:p>
          <a:p>
            <a:r>
              <a:rPr lang="vi-VN" b="1" dirty="0"/>
              <a:t>GP không chỉ đưa ra dự đoán, mà còn cung cấp độ tin cậy (uncertainty)</a:t>
            </a:r>
            <a:endParaRPr lang="vi-VN" dirty="0"/>
          </a:p>
          <a:p>
            <a:r>
              <a:rPr lang="vi-VN" dirty="0"/>
              <a:t>Output của GP là </a:t>
            </a:r>
            <a:r>
              <a:rPr lang="vi-VN" b="1" dirty="0"/>
              <a:t>một phân phối xác suất</a:t>
            </a:r>
            <a:r>
              <a:rPr lang="vi-VN" dirty="0"/>
              <a:t>, thường là Gaussian N(</a:t>
            </a:r>
            <a:r>
              <a:rPr lang="el-GR" dirty="0"/>
              <a:t>μ,σ2)\</a:t>
            </a:r>
            <a:r>
              <a:rPr lang="vi-VN" dirty="0"/>
              <a:t>mathcal{N}(\mu, \sigma^2)N(</a:t>
            </a:r>
            <a:r>
              <a:rPr lang="el-GR" dirty="0"/>
              <a:t>μ,σ2)</a:t>
            </a:r>
          </a:p>
          <a:p>
            <a:r>
              <a:rPr lang="vi-VN" dirty="0"/>
              <a:t>Có thể biết ở mỗi điểm: “mình dự đoán giá trị này là bao nhiêu, và chắc chắn đến mức nào”</a:t>
            </a:r>
          </a:p>
          <a:p>
            <a:endParaRPr lang="en-US" dirty="0"/>
          </a:p>
          <a:p>
            <a:r>
              <a:rPr lang="vi-VN" b="1" dirty="0"/>
              <a:t>GP học từ dữ liệu thông qua một hàm gọi là Kernel</a:t>
            </a:r>
            <a:endParaRPr lang="vi-VN" dirty="0"/>
          </a:p>
          <a:p>
            <a:r>
              <a:rPr lang="vi-VN" dirty="0"/>
              <a:t>Kernel k(x,x′)k(x, x')k(x,x′) đo </a:t>
            </a:r>
            <a:r>
              <a:rPr lang="vi-VN" b="1" dirty="0"/>
              <a:t>mức độ tương quan giữa các điểm dữ liệu</a:t>
            </a:r>
            <a:endParaRPr lang="vi-VN" dirty="0"/>
          </a:p>
          <a:p>
            <a:r>
              <a:rPr lang="vi-VN" dirty="0"/>
              <a:t>Các điểm gần nhau (hoặc tương tự nhau) thì có ảnh hưởng lớn hơn</a:t>
            </a:r>
          </a:p>
          <a:p>
            <a:r>
              <a:rPr lang="vi-VN" dirty="0"/>
              <a:t>Bạn có thể chọn kernel để:</a:t>
            </a:r>
          </a:p>
          <a:p>
            <a:pPr lvl="1"/>
            <a:r>
              <a:rPr lang="vi-VN" dirty="0"/>
              <a:t>Mô hình hóa hàm trơn (RBF kernel)</a:t>
            </a:r>
          </a:p>
          <a:p>
            <a:pPr lvl="1"/>
            <a:r>
              <a:rPr lang="vi-VN" dirty="0"/>
              <a:t>Mô hình hóa tính chu kỳ (Periodic kernel)</a:t>
            </a:r>
          </a:p>
          <a:p>
            <a:pPr lvl="1"/>
            <a:r>
              <a:rPr lang="vi-VN" dirty="0"/>
              <a:t>Mô hình hóa hàm tuyến tính (Linear kernel)</a:t>
            </a:r>
          </a:p>
          <a:p>
            <a:pPr lvl="1"/>
            <a:r>
              <a:rPr lang="vi-VN" dirty="0"/>
              <a:t>… hoặc kết hợp nhiều kernel lại</a:t>
            </a:r>
          </a:p>
          <a:p>
            <a:endParaRPr lang="en-US" b="1" dirty="0"/>
          </a:p>
          <a:p>
            <a:r>
              <a:rPr lang="vi-VN" b="1" dirty="0"/>
              <a:t>Gaussian Process là mô hình Bayes đúng nghĩa</a:t>
            </a:r>
            <a:endParaRPr lang="vi-VN" dirty="0"/>
          </a:p>
          <a:p>
            <a:r>
              <a:rPr lang="vi-VN" dirty="0"/>
              <a:t>Nó áp dụng định lý Bayes để cập nhật niềm tin sau khi quan sát dữ liệu mới</a:t>
            </a:r>
          </a:p>
          <a:p>
            <a:r>
              <a:rPr lang="vi-VN" dirty="0"/>
              <a:t>Khi quan sát thêm điểm mới:</a:t>
            </a:r>
          </a:p>
          <a:p>
            <a:pPr lvl="1"/>
            <a:r>
              <a:rPr lang="vi-VN" dirty="0"/>
              <a:t>Phân phối hậu nghiệm (posterior) sẽ được cập nhật</a:t>
            </a:r>
          </a:p>
          <a:p>
            <a:pPr lvl="1"/>
            <a:r>
              <a:rPr lang="vi-VN" dirty="0"/>
              <a:t>Mô hình “hiểu thêm” về thế giới, trở nên chính xác và chắc chắn hơn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(1) Thay đổi amplitude a:</a:t>
            </a:r>
          </a:p>
          <a:p>
            <a:r>
              <a:rPr lang="vi-VN" dirty="0"/>
              <a:t>Nếu </a:t>
            </a:r>
            <a:r>
              <a:rPr lang="en-US" dirty="0"/>
              <a:t>a^2</a:t>
            </a:r>
            <a:r>
              <a:rPr lang="vi-VN" dirty="0"/>
              <a:t> lớn hơn → hàm posterior dao động </a:t>
            </a:r>
            <a:r>
              <a:rPr lang="vi-VN" b="1" dirty="0"/>
              <a:t>rộng hơn</a:t>
            </a:r>
            <a:r>
              <a:rPr lang="vi-VN" dirty="0"/>
              <a:t>, có biên độ lớn hơn</a:t>
            </a:r>
          </a:p>
          <a:p>
            <a:r>
              <a:rPr lang="vi-VN" dirty="0"/>
              <a:t>Nếu a</a:t>
            </a:r>
            <a:r>
              <a:rPr lang="en-US" dirty="0"/>
              <a:t>^2</a:t>
            </a:r>
            <a:r>
              <a:rPr lang="vi-VN" dirty="0"/>
              <a:t> nhỏ hơn → posterior “nằm gọn” quanh đường trung bình, ít biến động</a:t>
            </a:r>
          </a:p>
          <a:p>
            <a:r>
              <a:rPr lang="vi-VN" b="1" dirty="0"/>
              <a:t>(2) Thay đổi length-scale l:</a:t>
            </a:r>
          </a:p>
          <a:p>
            <a:r>
              <a:rPr lang="vi-VN" b="1" dirty="0"/>
              <a:t>l lớn</a:t>
            </a:r>
            <a:r>
              <a:rPr lang="vi-VN" dirty="0"/>
              <a:t>: GP tin rằng hàm thay đổi </a:t>
            </a:r>
            <a:r>
              <a:rPr lang="vi-VN" b="1" dirty="0"/>
              <a:t>rất chậm</a:t>
            </a:r>
            <a:r>
              <a:rPr lang="vi-VN" dirty="0"/>
              <a:t>, nên kết quả </a:t>
            </a:r>
            <a:r>
              <a:rPr lang="vi-VN" b="1" dirty="0"/>
              <a:t>mượt mà</a:t>
            </a:r>
            <a:r>
              <a:rPr lang="vi-VN" dirty="0"/>
              <a:t> và “nối dài” mối liên kết giữa các điểm xa nhau</a:t>
            </a:r>
          </a:p>
          <a:p>
            <a:r>
              <a:rPr lang="vi-VN" b="1" dirty="0"/>
              <a:t>l nhỏ</a:t>
            </a:r>
            <a:r>
              <a:rPr lang="vi-VN" dirty="0"/>
              <a:t>: GP tin rằng hàm có thể thay đổi </a:t>
            </a:r>
            <a:r>
              <a:rPr lang="vi-VN" b="1" dirty="0"/>
              <a:t>nhanh</a:t>
            </a:r>
            <a:r>
              <a:rPr lang="vi-VN" dirty="0"/>
              <a:t>, nên dự đoán sẽ có </a:t>
            </a:r>
            <a:r>
              <a:rPr lang="vi-VN" b="1" dirty="0"/>
              <a:t>góc nhọn</a:t>
            </a:r>
            <a:r>
              <a:rPr lang="vi-VN" dirty="0"/>
              <a:t> hơn, mô hình hóa những dao động nhỏ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2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length-scale l:</a:t>
            </a:r>
            <a:endParaRPr lang="en-US" dirty="0"/>
          </a:p>
          <a:p>
            <a:r>
              <a:rPr lang="en-US" dirty="0"/>
              <a:t>Large l: The Gaussian Process (GP) believes the function changes slowly, so the results are smoother and the relationship between distant points is extended.</a:t>
            </a:r>
          </a:p>
          <a:p>
            <a:r>
              <a:rPr lang="en-US" dirty="0"/>
              <a:t>Small l: The GP believes the function can change quickly, so the predictions have sharper turns and can model small oscillations.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DE0B-D05C-525D-9E68-9629212E2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36D75-F4BC-D088-F569-9435C1D51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0AC2-1167-93C3-14A5-16AABE8B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A732-7651-7E1E-B978-B4EEDF1F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5020-B532-6B12-5EC5-C35F38F5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5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53A9-444A-B57C-06DA-9BD5A433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9B986-F37D-692C-1E38-2E24F495D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7FB6-957E-8F20-54AB-1AFD5196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79DAC-08A0-9277-090E-5A0C6D30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22611-62D1-BD66-213E-936B0B9B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7FBEA-0BD9-7DA3-C405-B40596440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EF87E-6899-F3B7-E5BD-ECEAFB4FA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38ECF-FE9E-88D7-FC47-3C71F26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39204-7126-B120-F7D2-03EAE902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AA39-A846-238E-5F47-7413A68D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9BD-AE90-66D5-F347-B7CCFB8C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895C-187A-E307-E9B7-5CCD163C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37A3-726B-A058-0228-A10ACA0B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4453-96A9-CFA2-C7B5-CBBC85E6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B9CC-B7EC-25E4-EBC6-A0FD77EB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1EC2-6A36-2926-9E0E-89AF58BA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4D39-B811-34D4-01FD-65A22FD2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2B73B-06BD-B0DD-A418-BC4AAA6D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6CAA-3738-6659-8096-8595BCEC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316B-5BB6-C53B-5AEF-DEF2757A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2F7-AAA2-CF39-5FC7-F51FE8D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F529-4E68-FF3C-FFC4-2909FA248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AFDE7-A842-BDE3-5B23-EA9F7754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22164-BDCD-D628-AD74-26DC1089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7D699-DE69-E51A-3543-575F8C36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1472-9374-220A-0651-1B409F59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940F-073A-9D6C-4BF9-1E1BB03C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8EA6-2359-56AE-ED65-D220EB740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FEDA2-665C-568F-4DCA-73ECAB73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ED7EE-C253-300D-AB55-08071B3AD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80BE7-36F0-F34B-472A-2A6E2BAAD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FC7EA-19EB-836D-F540-43F72403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EF8A6-C1B9-33D5-D4C3-61C2E27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60461-CC99-C7B5-9FF1-0F19684E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4E75-8ACA-DD39-ED27-6FE39116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8D3B-892C-F0D8-A161-9E600365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9362D-DB1D-6D39-17F4-1F6B028E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0B314-CF70-5D75-4D3F-838814FC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EF553-D889-4A3D-1758-C1D83202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3D98F-E04D-5839-DEBC-6A44923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1671-5D4F-6870-B15E-FA27A347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1C8E-63E6-7F19-9722-F455A8C5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92D6-A7F8-ED92-DA04-B47D27862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2DB90-C5B5-9344-6970-44CC13161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3214-C1CB-178B-02CA-4ADAABA1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77135-7A86-3299-16AE-4F4C0282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464C-F951-D5BA-249F-6D701E47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820C-9364-8842-12A8-86B14C13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31D11-7D39-D9FB-C2A3-D590E05A1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C7F6C-0D92-D691-5642-E0657D625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71DE-FF26-B273-E53E-19C8446E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4181-E1DE-A71E-2AF1-8B0F9419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DD61-9D85-4DAD-5C17-91A1F6B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B0E8D-F1F1-E68E-6EE1-4643E8C5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4EAA-2680-6FEE-6B2F-EE08606CC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D148-0A33-D81A-C81C-9CA1968F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ECC3-3BCC-AA38-8172-24833F95D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190A-D38F-CED2-924F-B291D1BE7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4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5633874" y="2828175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8236" y="1028700"/>
            <a:ext cx="14688425" cy="8487775"/>
          </a:xfrm>
          <a:custGeom>
            <a:avLst/>
            <a:gdLst/>
            <a:ahLst/>
            <a:cxnLst/>
            <a:rect l="l" t="t" r="r" b="b"/>
            <a:pathLst>
              <a:path w="14688425" h="8487775">
                <a:moveTo>
                  <a:pt x="0" y="0"/>
                </a:moveTo>
                <a:lnTo>
                  <a:pt x="14688425" y="0"/>
                </a:lnTo>
                <a:lnTo>
                  <a:pt x="14688425" y="8487775"/>
                </a:lnTo>
                <a:lnTo>
                  <a:pt x="0" y="848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519" y="1070219"/>
            <a:ext cx="1101991" cy="1045871"/>
          </a:xfrm>
          <a:custGeom>
            <a:avLst/>
            <a:gdLst/>
            <a:ahLst/>
            <a:cxnLst/>
            <a:rect l="l" t="t" r="r" b="b"/>
            <a:pathLst>
              <a:path w="1101991" h="1045871">
                <a:moveTo>
                  <a:pt x="0" y="0"/>
                </a:moveTo>
                <a:lnTo>
                  <a:pt x="1101991" y="0"/>
                </a:lnTo>
                <a:lnTo>
                  <a:pt x="1101991" y="1045871"/>
                </a:lnTo>
                <a:lnTo>
                  <a:pt x="0" y="10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0875" y="3494611"/>
            <a:ext cx="2502028" cy="1339529"/>
          </a:xfrm>
          <a:custGeom>
            <a:avLst/>
            <a:gdLst/>
            <a:ahLst/>
            <a:cxnLst/>
            <a:rect l="l" t="t" r="r" b="b"/>
            <a:pathLst>
              <a:path w="2502028" h="1339529">
                <a:moveTo>
                  <a:pt x="0" y="0"/>
                </a:moveTo>
                <a:lnTo>
                  <a:pt x="2502028" y="0"/>
                </a:lnTo>
                <a:lnTo>
                  <a:pt x="2502028" y="1339529"/>
                </a:lnTo>
                <a:lnTo>
                  <a:pt x="0" y="133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40143" y="1277958"/>
            <a:ext cx="2027125" cy="2216653"/>
          </a:xfrm>
          <a:custGeom>
            <a:avLst/>
            <a:gdLst/>
            <a:ahLst/>
            <a:cxnLst/>
            <a:rect l="l" t="t" r="r" b="b"/>
            <a:pathLst>
              <a:path w="2027125" h="2216653">
                <a:moveTo>
                  <a:pt x="0" y="0"/>
                </a:moveTo>
                <a:lnTo>
                  <a:pt x="2027125" y="0"/>
                </a:lnTo>
                <a:lnTo>
                  <a:pt x="2027125" y="2216653"/>
                </a:lnTo>
                <a:lnTo>
                  <a:pt x="0" y="2216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11163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25507">
            <a:off x="945449" y="80560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846079">
            <a:off x="16571302" y="5960275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838689" y="7663636"/>
            <a:ext cx="10661422" cy="905000"/>
            <a:chOff x="0" y="0"/>
            <a:chExt cx="2685548" cy="2279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PRESENTED BY: PHAN VAN NGUYEN KHANH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13289" y="6401760"/>
            <a:ext cx="10661422" cy="905000"/>
            <a:chOff x="0" y="0"/>
            <a:chExt cx="2685548" cy="2279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LECTURERS: DR. NGUYEN AN KHUONG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5968" y="2703400"/>
            <a:ext cx="15026864" cy="299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Math foundation:</a:t>
            </a:r>
          </a:p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Gaussian process prior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02921" y="704732"/>
            <a:ext cx="73152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Common</a:t>
            </a: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Kernels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172821"/>
            <a:ext cx="8016187" cy="6415128"/>
          </a:xfrm>
          <a:custGeom>
            <a:avLst/>
            <a:gdLst/>
            <a:ahLst/>
            <a:cxnLst/>
            <a:rect l="l" t="t" r="r" b="b"/>
            <a:pathLst>
              <a:path w="8016187" h="6415128">
                <a:moveTo>
                  <a:pt x="0" y="0"/>
                </a:moveTo>
                <a:lnTo>
                  <a:pt x="8016187" y="0"/>
                </a:lnTo>
                <a:lnTo>
                  <a:pt x="8016187" y="6415127"/>
                </a:lnTo>
                <a:lnTo>
                  <a:pt x="0" y="64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1930" y="0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4"/>
                </a:lnTo>
                <a:lnTo>
                  <a:pt x="0" y="123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649609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07086" y="1540570"/>
            <a:ext cx="7538954" cy="1396384"/>
            <a:chOff x="0" y="-57772"/>
            <a:chExt cx="2472424" cy="457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772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2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Squared Exponential (RBF Kernel)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1044" y="2936954"/>
            <a:ext cx="7538954" cy="1396384"/>
            <a:chOff x="0" y="-64055"/>
            <a:chExt cx="2472424" cy="457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Periodic Kernel for periodic data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0215E-5106-B46D-CF50-D490D9D0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28" y="5812552"/>
            <a:ext cx="17139344" cy="4486137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65E1D7B4-AFE6-25D9-379A-4D90CF7D2C03}"/>
              </a:ext>
            </a:extLst>
          </p:cNvPr>
          <p:cNvGrpSpPr/>
          <p:nvPr/>
        </p:nvGrpSpPr>
        <p:grpSpPr>
          <a:xfrm>
            <a:off x="9507086" y="4371745"/>
            <a:ext cx="7538954" cy="1396384"/>
            <a:chOff x="0" y="-64055"/>
            <a:chExt cx="2472424" cy="45794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F7DE95-EABB-E117-136F-997AF52E7A4B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AF2549F3-B182-6BD0-1D67-C1515685D67A}"/>
                </a:ext>
              </a:extLst>
            </p:cNvPr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Linear kernel for linear data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7091"/>
            <a:ext cx="7804949" cy="18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Squared Exponential (RBF Kernel)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covariance function (or kernel) plays a critical role in determining how data points are related to each other in a Gaussian Process (GP).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734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RBF kernel (also known as the Squared Exponential kernel) is one of the most commonly used kernels in GP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04518" lvl="1" indent="-302259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M</a:t>
                </a:r>
                <a:r>
                  <a:rPr lang="en-US" sz="2799" u="none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athematical Form:</a:t>
                </a:r>
              </a:p>
              <a:p>
                <a:pPr marL="302259" lvl="1">
                  <a:lnSpc>
                    <a:spcPts val="3919"/>
                  </a:lnSpc>
                </a:pPr>
                <a:r>
                  <a:rPr lang="en-US" dirty="0"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200" b="1">
                            <a:latin typeface="Aileron" panose="020B0604020202020204" charset="0"/>
                          </a:rPr>
                          <m:t>RBF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2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𝒆𝒙𝒑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𝓵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32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endParaRPr lang="en-US" sz="3200" b="1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r>
                  <a:rPr lang="en-US" sz="2800" b="1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With 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 x′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800" dirty="0">
                    <a:latin typeface="Aileron" panose="020B0604020202020204" charset="0"/>
                  </a:rPr>
                  <a:t>two points in the input space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a²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amplitude</a:t>
                </a:r>
                <a:r>
                  <a:rPr lang="en-US" sz="2800" dirty="0">
                    <a:latin typeface="Aileron" panose="020B0604020202020204" charset="0"/>
                  </a:rPr>
                  <a:t> – output scale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length-scale</a:t>
                </a:r>
                <a:r>
                  <a:rPr lang="en-US" sz="2800" dirty="0">
                    <a:latin typeface="Aileron" panose="020B0604020202020204" charset="0"/>
                  </a:rPr>
                  <a:t> – characteristic length</a:t>
                </a:r>
                <a:endParaRPr lang="en-US" sz="28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  <a:blipFill>
                <a:blip r:embed="rId3"/>
                <a:stretch>
                  <a:fillRect t="-2875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1571341" y="540437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7180"/>
            <a:ext cx="18288000" cy="9692640"/>
          </a:xfrm>
          <a:custGeom>
            <a:avLst/>
            <a:gdLst/>
            <a:ahLst/>
            <a:cxnLst/>
            <a:rect l="l" t="t" r="r" b="b"/>
            <a:pathLst>
              <a:path w="18288000" h="9692640">
                <a:moveTo>
                  <a:pt x="0" y="0"/>
                </a:moveTo>
                <a:lnTo>
                  <a:pt x="18288000" y="0"/>
                </a:lnTo>
                <a:lnTo>
                  <a:pt x="18288000" y="9692640"/>
                </a:lnTo>
                <a:lnTo>
                  <a:pt x="0" y="969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050"/>
            <a:ext cx="18288000" cy="9486900"/>
          </a:xfrm>
          <a:custGeom>
            <a:avLst/>
            <a:gdLst/>
            <a:ahLst/>
            <a:cxnLst/>
            <a:rect l="l" t="t" r="r" b="b"/>
            <a:pathLst>
              <a:path w="18288000" h="94869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352501"/>
            <a:ext cx="9492171" cy="9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701154" y="4205825"/>
                <a:ext cx="8801100" cy="26259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400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A coll</a:t>
                </a: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ection of random variables, any finite set of which follows a Gaussian distribution.</a:t>
                </a:r>
              </a:p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Components:</a:t>
                </a: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Mean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u="none" spc="31" dirty="0">
                  <a:solidFill>
                    <a:srgbClr val="F3F3F3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Covariance function (kernel)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sz="24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  <a:p>
                <a:pPr marL="0" lvl="0" indent="0" algn="l">
                  <a:lnSpc>
                    <a:spcPts val="3919"/>
                  </a:lnSpc>
                </a:pPr>
                <a:endParaRPr lang="en-US" sz="24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4" y="4205825"/>
                <a:ext cx="8801100" cy="2625975"/>
              </a:xfrm>
              <a:prstGeom prst="rect">
                <a:avLst/>
              </a:prstGeom>
              <a:blipFill>
                <a:blip r:embed="rId3"/>
                <a:stretch>
                  <a:fillRect t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4"/>
          <p:cNvSpPr/>
          <p:nvPr/>
        </p:nvSpPr>
        <p:spPr>
          <a:xfrm>
            <a:off x="9144000" y="2488784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2254" y="206934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CD08D0-9D0C-A5A5-A752-B9E22884C09E}"/>
              </a:ext>
            </a:extLst>
          </p:cNvPr>
          <p:cNvGrpSpPr/>
          <p:nvPr/>
        </p:nvGrpSpPr>
        <p:grpSpPr>
          <a:xfrm>
            <a:off x="-1981200" y="47696"/>
            <a:ext cx="5249517" cy="8229600"/>
            <a:chOff x="1058144" y="1028700"/>
            <a:chExt cx="5249517" cy="8229600"/>
          </a:xfrm>
        </p:grpSpPr>
        <p:sp>
          <p:nvSpPr>
            <p:cNvPr id="2" name="Freeform 2"/>
            <p:cNvSpPr/>
            <p:nvPr/>
          </p:nvSpPr>
          <p:spPr>
            <a:xfrm rot="-5400000">
              <a:off x="-163714" y="2786924"/>
              <a:ext cx="8229600" cy="4713151"/>
            </a:xfrm>
            <a:custGeom>
              <a:avLst/>
              <a:gdLst/>
              <a:ahLst/>
              <a:cxnLst/>
              <a:rect l="l" t="t" r="r" b="b"/>
              <a:pathLst>
                <a:path w="8229600" h="4713151">
                  <a:moveTo>
                    <a:pt x="0" y="0"/>
                  </a:moveTo>
                  <a:lnTo>
                    <a:pt x="8229600" y="0"/>
                  </a:lnTo>
                  <a:lnTo>
                    <a:pt x="8229600" y="4713152"/>
                  </a:lnTo>
                  <a:lnTo>
                    <a:pt x="0" y="4713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5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3029912" y="1028700"/>
              <a:ext cx="2037234" cy="1468147"/>
            </a:xfrm>
            <a:custGeom>
              <a:avLst/>
              <a:gdLst/>
              <a:ahLst/>
              <a:cxnLst/>
              <a:rect l="l" t="t" r="r" b="b"/>
              <a:pathLst>
                <a:path w="2037234" h="1468147">
                  <a:moveTo>
                    <a:pt x="0" y="0"/>
                  </a:moveTo>
                  <a:lnTo>
                    <a:pt x="2037234" y="0"/>
                  </a:lnTo>
                  <a:lnTo>
                    <a:pt x="2037234" y="1468147"/>
                  </a:lnTo>
                  <a:lnTo>
                    <a:pt x="0" y="146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729394">
              <a:off x="1666799" y="7318193"/>
              <a:ext cx="1181415" cy="1032184"/>
            </a:xfrm>
            <a:custGeom>
              <a:avLst/>
              <a:gdLst/>
              <a:ahLst/>
              <a:cxnLst/>
              <a:rect l="l" t="t" r="r" b="b"/>
              <a:pathLst>
                <a:path w="1181415" h="1032184">
                  <a:moveTo>
                    <a:pt x="0" y="0"/>
                  </a:moveTo>
                  <a:lnTo>
                    <a:pt x="1181415" y="0"/>
                  </a:lnTo>
                  <a:lnTo>
                    <a:pt x="1181415" y="1032184"/>
                  </a:lnTo>
                  <a:lnTo>
                    <a:pt x="0" y="1032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258646">
              <a:off x="1088930" y="4187770"/>
              <a:ext cx="1464004" cy="1525575"/>
            </a:xfrm>
            <a:custGeom>
              <a:avLst/>
              <a:gdLst/>
              <a:ahLst/>
              <a:cxnLst/>
              <a:rect l="l" t="t" r="r" b="b"/>
              <a:pathLst>
                <a:path w="1464004" h="1525575">
                  <a:moveTo>
                    <a:pt x="0" y="0"/>
                  </a:moveTo>
                  <a:lnTo>
                    <a:pt x="1464005" y="0"/>
                  </a:lnTo>
                  <a:lnTo>
                    <a:pt x="1464005" y="1525575"/>
                  </a:lnTo>
                  <a:lnTo>
                    <a:pt x="0" y="152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278821" y="597960"/>
            <a:ext cx="13030200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 (example)</a:t>
            </a:r>
          </a:p>
        </p:txBody>
      </p:sp>
      <p:sp>
        <p:nvSpPr>
          <p:cNvPr id="8" name="Freeform 8"/>
          <p:cNvSpPr/>
          <p:nvPr/>
        </p:nvSpPr>
        <p:spPr>
          <a:xfrm>
            <a:off x="1049721" y="4621648"/>
            <a:ext cx="17259300" cy="5695569"/>
          </a:xfrm>
          <a:custGeom>
            <a:avLst/>
            <a:gdLst/>
            <a:ahLst/>
            <a:cxnLst/>
            <a:rect l="l" t="t" r="r" b="b"/>
            <a:pathLst>
              <a:path w="17259300" h="5695569">
                <a:moveTo>
                  <a:pt x="0" y="0"/>
                </a:moveTo>
                <a:lnTo>
                  <a:pt x="17259300" y="0"/>
                </a:lnTo>
                <a:lnTo>
                  <a:pt x="17259300" y="5695569"/>
                </a:lnTo>
                <a:lnTo>
                  <a:pt x="0" y="5695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/>
              <p:nvPr/>
            </p:nvSpPr>
            <p:spPr>
              <a:xfrm>
                <a:off x="4453102" y="2010854"/>
                <a:ext cx="111678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rgbClr val="D3D8CC"/>
                    </a:solidFill>
                  </a:rPr>
                  <a:t>Given f(x) = w₀ + w₁·x, wᵢ ~ 𝓝(0,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)</a:t>
                </a:r>
                <a:br>
                  <a:rPr lang="en-US" sz="4000" dirty="0">
                    <a:solidFill>
                      <a:srgbClr val="D3D8CC"/>
                    </a:solidFill>
                  </a:rPr>
                </a:br>
                <a:r>
                  <a:rPr lang="en-US" sz="4000" dirty="0">
                    <a:solidFill>
                      <a:srgbClr val="D3D8CC"/>
                    </a:solidFill>
                  </a:rPr>
                  <a:t>Now we will test with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 at 0.1, 1.0 and 4.0 to see the difference in Priors Function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02" y="2010854"/>
                <a:ext cx="11167898" cy="1938992"/>
              </a:xfrm>
              <a:prstGeom prst="rect">
                <a:avLst/>
              </a:prstGeom>
              <a:blipFill>
                <a:blip r:embed="rId8"/>
                <a:stretch>
                  <a:fillRect l="-1909" t="-6289" r="-1200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102870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3450734" y="3247585"/>
                <a:ext cx="11386531" cy="65838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Transitioning from thinking about weights (parameters) directly to functions:</a:t>
                </a:r>
              </a:p>
              <a:p>
                <a:pPr marL="647702" lvl="1" indent="-323851" algn="just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Typically, models are defined by parameters </a:t>
                </a:r>
                <a14:m>
                  <m:oMath xmlns:m="http://schemas.openxmlformats.org/officeDocument/2006/math"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𝑤</m:t>
                    </m:r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 </m:t>
                    </m:r>
                  </m:oMath>
                </a14:m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(weight-space).</a:t>
                </a:r>
              </a:p>
              <a:p>
                <a:pPr marL="647702" lvl="1" indent="-323851" algn="just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Gaussian Processes (GP) define distributions directly over functions (function-space).</a:t>
                </a:r>
              </a:p>
              <a:p>
                <a:pPr marL="0" lvl="1"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Every function that has this type is Gaussian:</a:t>
                </a:r>
              </a:p>
              <a:p>
                <a:pPr marL="738188" lvl="2" indent="-280988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marL="457200" lvl="2"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With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mapping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of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input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into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feature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space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(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for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example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: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],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²],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etc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.).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Mean function:</a:t>
                </a:r>
              </a:p>
              <a:p>
                <a:pPr marL="742950" lvl="1" indent="-285750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𝛟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Covariance function:</a:t>
                </a:r>
              </a:p>
              <a:p>
                <a:pPr marL="609601" lvl="1" indent="-285750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34" y="3247585"/>
                <a:ext cx="11386531" cy="6583854"/>
              </a:xfrm>
              <a:prstGeom prst="rect">
                <a:avLst/>
              </a:prstGeom>
              <a:blipFill>
                <a:blip r:embed="rId5"/>
                <a:stretch>
                  <a:fillRect l="-2034" t="-1944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01468" y="33346"/>
            <a:ext cx="11386531" cy="1930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6600" dirty="0">
                <a:solidFill>
                  <a:srgbClr val="D3D8CC"/>
                </a:solidFill>
              </a:rPr>
              <a:t>Neural Network Kernel: </a:t>
            </a:r>
          </a:p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4400" dirty="0">
                <a:solidFill>
                  <a:srgbClr val="D3D8CC"/>
                </a:solidFill>
              </a:rPr>
              <a:t>Gaussian Process from an Infinite Neural Network</a:t>
            </a:r>
            <a:endParaRPr lang="en-US" sz="4000" b="1" dirty="0">
              <a:solidFill>
                <a:srgbClr val="D3D8CC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4149674" y="-800100"/>
            <a:ext cx="6685176" cy="6673065"/>
          </a:xfrm>
          <a:custGeom>
            <a:avLst/>
            <a:gdLst/>
            <a:ahLst/>
            <a:cxnLst/>
            <a:rect l="l" t="t" r="r" b="b"/>
            <a:pathLst>
              <a:path w="6685176" h="6673065">
                <a:moveTo>
                  <a:pt x="0" y="0"/>
                </a:moveTo>
                <a:lnTo>
                  <a:pt x="6685176" y="0"/>
                </a:lnTo>
                <a:lnTo>
                  <a:pt x="6685176" y="6673065"/>
                </a:lnTo>
                <a:lnTo>
                  <a:pt x="0" y="6673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01689">
            <a:off x="264877" y="9013599"/>
            <a:ext cx="1222316" cy="1160068"/>
          </a:xfrm>
          <a:custGeom>
            <a:avLst/>
            <a:gdLst/>
            <a:ahLst/>
            <a:cxnLst/>
            <a:rect l="l" t="t" r="r" b="b"/>
            <a:pathLst>
              <a:path w="1222316" h="1160068">
                <a:moveTo>
                  <a:pt x="0" y="0"/>
                </a:moveTo>
                <a:lnTo>
                  <a:pt x="1222316" y="0"/>
                </a:lnTo>
                <a:lnTo>
                  <a:pt x="1222316" y="1160068"/>
                </a:lnTo>
                <a:lnTo>
                  <a:pt x="0" y="116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07688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4" y="0"/>
                </a:lnTo>
                <a:lnTo>
                  <a:pt x="1464004" y="1525575"/>
                </a:lnTo>
                <a:lnTo>
                  <a:pt x="0" y="1525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7776" y="2281509"/>
            <a:ext cx="1342772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1" lvl="1" indent="-457200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A neural network with an infinite number of hidden units can converge to a Gaussian Process (GP) with a specific non-stationary kernel.</a:t>
            </a:r>
          </a:p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Derived from Bayesian neural networks with an infinite number of hidden units (Radford Neal, 1994).</a:t>
            </a:r>
          </a:p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28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Later work, like Neural Tangent Kernel (NTK), expanded this idea by showing how wide neural networks behave similarly to GPs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7"/>
              <p:cNvSpPr txBox="1"/>
              <p:nvPr/>
            </p:nvSpPr>
            <p:spPr>
              <a:xfrm>
                <a:off x="3338052" y="5192685"/>
                <a:ext cx="14702703" cy="44860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Single hidden-layer neural network:</a:t>
                </a:r>
              </a:p>
              <a:p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	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Mean and Covariance functions: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if we use covariance function in closed form (erf function: erf(z) = (2 / √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π) ∫₀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ᶻ e^(–t²) dt, and u ~ 𝒩(0, 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Σ)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000" b="1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we will have a covariance: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Aileron" panose="020B0604020202020204" charset="0"/>
                          </a:rPr>
                          <m:t>NN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2 </m:t>
                            </m:r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3000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acc>
                              <m:accPr>
                                <m:chr m:val="̃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</p:txBody>
          </p:sp>
        </mc:Choice>
        <mc:Fallback>
          <p:sp>
            <p:nvSpPr>
              <p:cNvPr id="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052" y="5192685"/>
                <a:ext cx="14702703" cy="4486036"/>
              </a:xfrm>
              <a:prstGeom prst="rect">
                <a:avLst/>
              </a:prstGeom>
              <a:blipFill>
                <a:blip r:embed="rId6"/>
                <a:stretch>
                  <a:fillRect l="-1618" t="-2853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3064" y="0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2" y="0"/>
                </a:lnTo>
                <a:lnTo>
                  <a:pt x="13761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2366" y="0"/>
            <a:ext cx="14463269" cy="10287000"/>
          </a:xfrm>
          <a:custGeom>
            <a:avLst/>
            <a:gdLst/>
            <a:ahLst/>
            <a:cxnLst/>
            <a:rect l="l" t="t" r="r" b="b"/>
            <a:pathLst>
              <a:path w="14463269" h="10287000">
                <a:moveTo>
                  <a:pt x="0" y="0"/>
                </a:moveTo>
                <a:lnTo>
                  <a:pt x="14463268" y="0"/>
                </a:lnTo>
                <a:lnTo>
                  <a:pt x="144632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38D33-A06C-266A-380F-A6DB1ADC3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27E64C-E4CF-22F8-7223-C62B50415CE7}"/>
              </a:ext>
            </a:extLst>
          </p:cNvPr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EEE5E2-51B1-7DDD-9119-20BD1C707624}"/>
              </a:ext>
            </a:extLst>
          </p:cNvPr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16A617-78E5-AEBB-4622-6F85586DBCA7}"/>
              </a:ext>
            </a:extLst>
          </p:cNvPr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91436-512B-AFBC-1007-A945A90CB35D}"/>
              </a:ext>
            </a:extLst>
          </p:cNvPr>
          <p:cNvSpPr txBox="1"/>
          <p:nvPr/>
        </p:nvSpPr>
        <p:spPr>
          <a:xfrm>
            <a:off x="2067567" y="1098079"/>
            <a:ext cx="14152866" cy="105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10000" b="1" dirty="0">
                <a:latin typeface="Aileron Heavy"/>
                <a:ea typeface="Aileron Heavy"/>
                <a:cs typeface="Aileron Heavy"/>
                <a:sym typeface="Aileron Heavy"/>
              </a:rPr>
              <a:t>Agenda</a:t>
            </a:r>
            <a:endParaRPr lang="en-US" sz="10000" b="1" dirty="0">
              <a:solidFill>
                <a:srgbClr val="000000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8E0B18A-7AC8-73F4-8052-3B5A98FA0258}"/>
              </a:ext>
            </a:extLst>
          </p:cNvPr>
          <p:cNvGrpSpPr>
            <a:grpSpLocks noChangeAspect="1"/>
          </p:cNvGrpSpPr>
          <p:nvPr/>
        </p:nvGrpSpPr>
        <p:grpSpPr>
          <a:xfrm>
            <a:off x="4039239" y="3453487"/>
            <a:ext cx="10204525" cy="1677855"/>
            <a:chOff x="0" y="-61135"/>
            <a:chExt cx="1924740" cy="316471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DCF014-4F57-DFF0-149C-664DED6953D1}"/>
                </a:ext>
              </a:extLst>
            </p:cNvPr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7C72C7D-DBF3-F702-E5CA-E13AA0352876}"/>
                </a:ext>
              </a:extLst>
            </p:cNvPr>
            <p:cNvSpPr txBox="1"/>
            <p:nvPr/>
          </p:nvSpPr>
          <p:spPr>
            <a:xfrm>
              <a:off x="3569" y="-61135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Introduction to Gaussian Process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017F9C1F-9DE2-912B-C16A-474AD9CC06AF}"/>
              </a:ext>
            </a:extLst>
          </p:cNvPr>
          <p:cNvGrpSpPr>
            <a:grpSpLocks noChangeAspect="1"/>
          </p:cNvGrpSpPr>
          <p:nvPr/>
        </p:nvGrpSpPr>
        <p:grpSpPr>
          <a:xfrm>
            <a:off x="4020317" y="5387028"/>
            <a:ext cx="10204525" cy="1680972"/>
            <a:chOff x="0" y="-61372"/>
            <a:chExt cx="1921171" cy="316471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6072BC9-4350-FDC6-E326-929C5260B0D5}"/>
                </a:ext>
              </a:extLst>
            </p:cNvPr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5D8C043-3880-685C-B730-A387D17FC7D3}"/>
                </a:ext>
              </a:extLst>
            </p:cNvPr>
            <p:cNvSpPr txBox="1"/>
            <p:nvPr/>
          </p:nvSpPr>
          <p:spPr>
            <a:xfrm>
              <a:off x="0" y="-61372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Gaussian Process Prior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3280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10272" y="790574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886757" y="3754522"/>
            <a:ext cx="20061513" cy="0"/>
          </a:xfrm>
          <a:prstGeom prst="line">
            <a:avLst/>
          </a:prstGeom>
          <a:ln w="28575" cap="flat">
            <a:solidFill>
              <a:srgbClr val="29060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86350" y="1027459"/>
            <a:ext cx="8115300" cy="180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spc="318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GAUSSIAN PROCESS PRIOR IN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9772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9333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372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9809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1154" y="4733205"/>
            <a:ext cx="2612972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Bayesian Optimization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serve as surrogate models to optimize expensive or unknown functions by balancing exploration and exploitation.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Tuning hyperparameters in deep learning or engineering systems.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3724" y="4733205"/>
            <a:ext cx="2472572" cy="442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Active Learning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r>
              <a:rPr lang="en-US" sz="2400" dirty="0"/>
              <a:t>GPs identify regions with high uncertainty to suggest which data points to label next, minimizing annotation effort.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Efficient data collection in medical imaging or NLP.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05894" y="4698701"/>
            <a:ext cx="2472572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Time-Series Forecasting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</a:t>
            </a:r>
            <a:r>
              <a:rPr lang="en-US" sz="2400" dirty="0"/>
              <a:t>GPs can model temporal patterns using specialized kernels (e.g., periodic, Matern), making them effective for forecasting.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electricity demand, sales trends, or environmental data.</a:t>
            </a:r>
            <a:endParaRPr lang="en-US" sz="2400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06320" y="4737736"/>
            <a:ext cx="2695236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Regression Tasks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are widely used for modeling noisy, small, or uncertain data in regression problems.</a:t>
            </a:r>
            <a:br>
              <a:rPr lang="en-US" sz="2400" dirty="0"/>
            </a:br>
            <a:r>
              <a:rPr lang="en-US" sz="2400" dirty="0"/>
              <a:t>They provide both predictions and confidence intervals.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stock prices, temperature, or biological measurements.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1958" y="3696536"/>
            <a:ext cx="13664085" cy="14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b="1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Thanks For listening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-1535916" y="6234370"/>
            <a:ext cx="4612743" cy="5345355"/>
          </a:xfrm>
          <a:custGeom>
            <a:avLst/>
            <a:gdLst/>
            <a:ahLst/>
            <a:cxnLst/>
            <a:rect l="l" t="t" r="r" b="b"/>
            <a:pathLst>
              <a:path w="4612743" h="5345355">
                <a:moveTo>
                  <a:pt x="0" y="0"/>
                </a:moveTo>
                <a:lnTo>
                  <a:pt x="4612744" y="0"/>
                </a:lnTo>
                <a:lnTo>
                  <a:pt x="4612744" y="5345355"/>
                </a:lnTo>
                <a:lnTo>
                  <a:pt x="0" y="5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032715">
            <a:off x="13438230" y="-733565"/>
            <a:ext cx="5494638" cy="5725721"/>
          </a:xfrm>
          <a:custGeom>
            <a:avLst/>
            <a:gdLst/>
            <a:ahLst/>
            <a:cxnLst/>
            <a:rect l="l" t="t" r="r" b="b"/>
            <a:pathLst>
              <a:path w="5494638" h="5725721">
                <a:moveTo>
                  <a:pt x="0" y="0"/>
                </a:moveTo>
                <a:lnTo>
                  <a:pt x="5494638" y="0"/>
                </a:lnTo>
                <a:lnTo>
                  <a:pt x="5494638" y="5725721"/>
                </a:lnTo>
                <a:lnTo>
                  <a:pt x="0" y="5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621" y="7674513"/>
            <a:ext cx="1298671" cy="1232535"/>
          </a:xfrm>
          <a:custGeom>
            <a:avLst/>
            <a:gdLst/>
            <a:ahLst/>
            <a:cxnLst/>
            <a:rect l="l" t="t" r="r" b="b"/>
            <a:pathLst>
              <a:path w="1298671" h="1232535">
                <a:moveTo>
                  <a:pt x="0" y="0"/>
                </a:moveTo>
                <a:lnTo>
                  <a:pt x="1298671" y="0"/>
                </a:lnTo>
                <a:lnTo>
                  <a:pt x="1298671" y="1232535"/>
                </a:lnTo>
                <a:lnTo>
                  <a:pt x="0" y="1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09494">
            <a:off x="4766443" y="1492204"/>
            <a:ext cx="3674473" cy="4258066"/>
          </a:xfrm>
          <a:custGeom>
            <a:avLst/>
            <a:gdLst/>
            <a:ahLst/>
            <a:cxnLst/>
            <a:rect l="l" t="t" r="r" b="b"/>
            <a:pathLst>
              <a:path w="3674473" h="4258066">
                <a:moveTo>
                  <a:pt x="0" y="0"/>
                </a:moveTo>
                <a:lnTo>
                  <a:pt x="3674473" y="0"/>
                </a:lnTo>
                <a:lnTo>
                  <a:pt x="3674473" y="4258066"/>
                </a:lnTo>
                <a:lnTo>
                  <a:pt x="0" y="425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2222" y="1046953"/>
            <a:ext cx="6735414" cy="6798362"/>
          </a:xfrm>
          <a:custGeom>
            <a:avLst/>
            <a:gdLst/>
            <a:ahLst/>
            <a:cxnLst/>
            <a:rect l="l" t="t" r="r" b="b"/>
            <a:pathLst>
              <a:path w="6735414" h="6798362">
                <a:moveTo>
                  <a:pt x="0" y="0"/>
                </a:moveTo>
                <a:lnTo>
                  <a:pt x="6735414" y="0"/>
                </a:lnTo>
                <a:lnTo>
                  <a:pt x="6735414" y="6798362"/>
                </a:lnTo>
                <a:lnTo>
                  <a:pt x="0" y="67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239300">
            <a:off x="4700264" y="1673096"/>
            <a:ext cx="1219961" cy="1065861"/>
          </a:xfrm>
          <a:custGeom>
            <a:avLst/>
            <a:gdLst/>
            <a:ahLst/>
            <a:cxnLst/>
            <a:rect l="l" t="t" r="r" b="b"/>
            <a:pathLst>
              <a:path w="1219961" h="1065861">
                <a:moveTo>
                  <a:pt x="0" y="0"/>
                </a:moveTo>
                <a:lnTo>
                  <a:pt x="1219961" y="0"/>
                </a:lnTo>
                <a:lnTo>
                  <a:pt x="1219961" y="1065861"/>
                </a:lnTo>
                <a:lnTo>
                  <a:pt x="0" y="106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3360" y="8462813"/>
            <a:ext cx="10386730" cy="67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>
                    <a:lumMod val="65000"/>
                  </a:schemeClr>
                </a:solidFill>
                <a:latin typeface="Cheddar"/>
                <a:ea typeface="Cheddar"/>
                <a:cs typeface="Cheddar"/>
                <a:sym typeface="Cheddar"/>
              </a:rPr>
              <a:t>questions and answers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C70E1-FDA7-784C-BAAD-295DCE11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5B78E7B-16A3-A6D9-4F89-B247EA5EDAB4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91D7E6-C232-6498-581C-B004F80E51B1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FD3EAC-C3D4-C921-F94A-DD66685A2B6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0578074-47B3-03AD-5174-912049BB6F3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291AD-78E6-DA0B-2D9B-19632DF85AC4}"/>
              </a:ext>
            </a:extLst>
          </p:cNvPr>
          <p:cNvSpPr txBox="1"/>
          <p:nvPr/>
        </p:nvSpPr>
        <p:spPr>
          <a:xfrm>
            <a:off x="670468" y="2709640"/>
            <a:ext cx="9151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3F3F3"/>
                </a:solidFill>
                <a:latin typeface="Aileron" panose="020B0604020202020204" charset="0"/>
              </a:rPr>
              <a:t>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Need to learn unknown function </a:t>
            </a:r>
            <a:r>
              <a:rPr lang="en-US" sz="2400" i="1" dirty="0">
                <a:solidFill>
                  <a:srgbClr val="F3F3F3"/>
                </a:solidFill>
                <a:latin typeface="Aileron" panose="020B0604020202020204" charset="0"/>
              </a:rPr>
              <a:t>f(x) </a:t>
            </a: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from limited, noisy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Traditional models (e.g., linear, neural networks) require: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Fixed structure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Large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Challenge: modeling uncertainty, handling small datasets, flexible function forms</a:t>
            </a:r>
          </a:p>
        </p:txBody>
      </p:sp>
      <p:sp>
        <p:nvSpPr>
          <p:cNvPr id="11" name="Freeform 8"/>
          <p:cNvSpPr>
            <a:spLocks noChangeAspect="1"/>
          </p:cNvSpPr>
          <p:nvPr/>
        </p:nvSpPr>
        <p:spPr>
          <a:xfrm>
            <a:off x="3200495" y="5383609"/>
            <a:ext cx="11887009" cy="4903391"/>
          </a:xfrm>
          <a:custGeom>
            <a:avLst/>
            <a:gdLst/>
            <a:ahLst/>
            <a:cxnLst/>
            <a:rect l="l" t="t" r="r" b="b"/>
            <a:pathLst>
              <a:path w="12173795" h="5021690">
                <a:moveTo>
                  <a:pt x="0" y="0"/>
                </a:moveTo>
                <a:lnTo>
                  <a:pt x="12173795" y="0"/>
                </a:lnTo>
                <a:lnTo>
                  <a:pt x="12173795" y="5021690"/>
                </a:lnTo>
                <a:lnTo>
                  <a:pt x="0" y="502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22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B93E5-59EB-4CC3-5D39-A83279AB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D48780-B0D7-11BD-4F2D-AFBD86B196DE}"/>
              </a:ext>
            </a:extLst>
          </p:cNvPr>
          <p:cNvSpPr txBox="1"/>
          <p:nvPr/>
        </p:nvSpPr>
        <p:spPr>
          <a:xfrm>
            <a:off x="1677250" y="711053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574F48-8724-D648-427A-46C53B356FCE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806D62-3E0F-04D3-5E0D-A29FF040409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F2F509-3098-880E-4BA7-09C6B8AAA90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/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A Gaussian Process (GP) defines a distribution over functions.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Every finite set of points has a joint Gaussian distribution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Defined by: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Mean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Covariance/kernel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GP adapts model complexity to data.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Captures uncertainty naturally and flexibly.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blipFill>
                <a:blip r:embed="rId6"/>
                <a:stretch>
                  <a:fillRect l="-1199" t="-1534" b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3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08242-D234-399D-DBF2-AE3AAA78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DB46474-7863-6B97-EA18-5227480FCD4A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529CDB5-553B-18E9-83B7-A57FD0E2FB8A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8D61539-FEC3-6BC9-49FC-08841EB19683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A6EE38-74DF-4D9E-1344-39CCBFECC13A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F4CF9-DFD4-373F-1A61-DC9D95E62E47}"/>
              </a:ext>
            </a:extLst>
          </p:cNvPr>
          <p:cNvSpPr txBox="1"/>
          <p:nvPr/>
        </p:nvSpPr>
        <p:spPr>
          <a:xfrm>
            <a:off x="670468" y="3264981"/>
            <a:ext cx="9151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How GPs Solve Problems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Regression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noisy or sparse data (GP Regression)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Bayesian Optimization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for expensive black-box functions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Time Series Forecasting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uncertainty estimation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Active Learning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: select points where model is most uncertain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Uses kernel to encode prior beliefs (e.g., smoothness, periodicity)</a:t>
            </a:r>
          </a:p>
        </p:txBody>
      </p:sp>
    </p:spTree>
    <p:extLst>
      <p:ext uri="{BB962C8B-B14F-4D97-AF65-F5344CB8AC3E}">
        <p14:creationId xmlns:p14="http://schemas.microsoft.com/office/powerpoint/2010/main" val="400333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FD18D-982D-A1F3-3D6E-0C86779B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00D4A2C-2666-547E-C0D3-84CE811D355E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B69B6F5-6E5F-75D9-BA60-FF8687A415CF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3441AF7-6DCE-E502-7392-FCEBBC465CC8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C8AE80-F69E-03E0-7EDE-98AFA9D31AF9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7DC7-2A5C-F5E2-CAA5-97442A50CF4A}"/>
              </a:ext>
            </a:extLst>
          </p:cNvPr>
          <p:cNvSpPr txBox="1"/>
          <p:nvPr/>
        </p:nvSpPr>
        <p:spPr>
          <a:xfrm>
            <a:off x="670468" y="3263752"/>
            <a:ext cx="91513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Robotics: terrain mapping, dynamics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Environmental Science: temperature, air quality, rainfall prediction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Finance: volatility forecasting, risk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Healthcare: disease progression, personalized treatment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 err="1">
                <a:solidFill>
                  <a:srgbClr val="F3F3F3"/>
                </a:solidFill>
                <a:latin typeface="Aileron" panose="020B0604020202020204" charset="0"/>
              </a:rPr>
              <a:t>AutoML</a:t>
            </a: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: hyperparameter tuning for ML models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Computer Vision: few-shot learning, image denoising</a:t>
            </a:r>
            <a:endParaRPr lang="en-US" sz="2800" dirty="0">
              <a:solidFill>
                <a:srgbClr val="F3F3F3"/>
              </a:solidFill>
              <a:latin typeface="Aile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5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109" y="128092"/>
            <a:ext cx="13663782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u="none" dirty="0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Definition and Properties of Gaussian Processes</a:t>
            </a:r>
          </a:p>
        </p:txBody>
      </p:sp>
      <p:sp>
        <p:nvSpPr>
          <p:cNvPr id="3" name="Freeform 3"/>
          <p:cNvSpPr/>
          <p:nvPr/>
        </p:nvSpPr>
        <p:spPr>
          <a:xfrm rot="18183544">
            <a:off x="14649430" y="-2404497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8800" y="2384490"/>
            <a:ext cx="975624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3840"/>
              </a:lnSpc>
              <a:buFont typeface="Arial"/>
              <a:buChar char="•"/>
            </a:pPr>
            <a:r>
              <a:rPr lang="en-US" sz="3200" b="1" spc="156" dirty="0">
                <a:solidFill>
                  <a:srgbClr val="F3F3F3"/>
                </a:solidFill>
                <a:latin typeface="Telegraf Bold"/>
                <a:ea typeface="Telegraf Bold"/>
                <a:cs typeface="Telegraf Bold"/>
                <a:sym typeface="Telegraf Bold"/>
              </a:rPr>
              <a:t>A Gaussian Process (GP) is a collection of random variables, any finite number of which have a joint Gaussian distribution.</a:t>
            </a:r>
          </a:p>
          <a:p>
            <a:pPr algn="just">
              <a:lnSpc>
                <a:spcPts val="3840"/>
              </a:lnSpc>
            </a:pPr>
            <a:endParaRPr lang="en-US" sz="3200" b="1" spc="156" dirty="0">
              <a:solidFill>
                <a:srgbClr val="F3F3F3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53B470-6746-350C-DC9F-705E1BA0E1A8}"/>
              </a:ext>
            </a:extLst>
          </p:cNvPr>
          <p:cNvGrpSpPr/>
          <p:nvPr/>
        </p:nvGrpSpPr>
        <p:grpSpPr>
          <a:xfrm>
            <a:off x="0" y="5473919"/>
            <a:ext cx="18288000" cy="4453674"/>
            <a:chOff x="0" y="5473919"/>
            <a:chExt cx="18288000" cy="4453674"/>
          </a:xfrm>
        </p:grpSpPr>
        <p:sp>
          <p:nvSpPr>
            <p:cNvPr id="8" name="Freeform 8"/>
            <p:cNvSpPr/>
            <p:nvPr/>
          </p:nvSpPr>
          <p:spPr>
            <a:xfrm>
              <a:off x="6040033" y="5473919"/>
              <a:ext cx="6528897" cy="4453674"/>
            </a:xfrm>
            <a:custGeom>
              <a:avLst/>
              <a:gdLst/>
              <a:ahLst/>
              <a:cxnLst/>
              <a:rect l="l" t="t" r="r" b="b"/>
              <a:pathLst>
                <a:path w="6300190" h="4297662">
                  <a:moveTo>
                    <a:pt x="0" y="0"/>
                  </a:moveTo>
                  <a:lnTo>
                    <a:pt x="6300190" y="0"/>
                  </a:lnTo>
                  <a:lnTo>
                    <a:pt x="6300190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568931" y="5473919"/>
              <a:ext cx="5719069" cy="4453128"/>
            </a:xfrm>
            <a:custGeom>
              <a:avLst/>
              <a:gdLst/>
              <a:ahLst/>
              <a:cxnLst/>
              <a:rect l="l" t="t" r="r" b="b"/>
              <a:pathLst>
                <a:path w="5518730" h="4321897">
                  <a:moveTo>
                    <a:pt x="0" y="0"/>
                  </a:moveTo>
                  <a:lnTo>
                    <a:pt x="5518730" y="0"/>
                  </a:lnTo>
                  <a:lnTo>
                    <a:pt x="5518730" y="4321897"/>
                  </a:lnTo>
                  <a:lnTo>
                    <a:pt x="0" y="432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5473919"/>
              <a:ext cx="6051636" cy="4453674"/>
            </a:xfrm>
            <a:custGeom>
              <a:avLst/>
              <a:gdLst/>
              <a:ahLst/>
              <a:cxnLst/>
              <a:rect l="l" t="t" r="r" b="b"/>
              <a:pathLst>
                <a:path w="5839647" h="4297662">
                  <a:moveTo>
                    <a:pt x="0" y="0"/>
                  </a:moveTo>
                  <a:lnTo>
                    <a:pt x="5839647" y="0"/>
                  </a:lnTo>
                  <a:lnTo>
                    <a:pt x="5839647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/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Notation: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 </a:t>
                </a:r>
                <a:r>
                  <a:rPr lang="en-US" sz="3200" b="1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𝓖𝓟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, </m:t>
                        </m:r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m(x)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Mean function.</a:t>
                </a:r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k(x, x′)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Covariance function (Kernel).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blipFill>
                <a:blip r:embed="rId9"/>
                <a:stretch>
                  <a:fillRect l="-1136" t="-2239" b="-1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7567" y="1098079"/>
            <a:ext cx="14152866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latin typeface="Aileron Heavy"/>
                <a:ea typeface="Aileron Heavy"/>
                <a:cs typeface="Aileron Heavy"/>
                <a:sym typeface="Aileron Heavy"/>
              </a:rPr>
              <a:t>Key</a:t>
            </a: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Properties of Gaussian Processes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2336" y="3436623"/>
            <a:ext cx="7307996" cy="1201600"/>
            <a:chOff x="0" y="-61135"/>
            <a:chExt cx="1924740" cy="316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569" y="-61135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Non-parametric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2336" y="4834128"/>
            <a:ext cx="7294445" cy="1201600"/>
            <a:chOff x="0" y="-61372"/>
            <a:chExt cx="1921171" cy="316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1372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Probabilistic Predictions (Uncertainty Estimation)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84944" y="6280860"/>
            <a:ext cx="7294445" cy="1202670"/>
            <a:chOff x="0" y="-48644"/>
            <a:chExt cx="1921171" cy="3167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1171" cy="211977"/>
            </a:xfrm>
            <a:custGeom>
              <a:avLst/>
              <a:gdLst/>
              <a:ahLst/>
              <a:cxnLst/>
              <a:rect l="l" t="t" r="r" b="b"/>
              <a:pathLst>
                <a:path w="1921171" h="211977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849"/>
                  </a:lnTo>
                  <a:cubicBezTo>
                    <a:pt x="1921171" y="187743"/>
                    <a:pt x="1896937" y="211977"/>
                    <a:pt x="1867042" y="211977"/>
                  </a:cubicBezTo>
                  <a:lnTo>
                    <a:pt x="54129" y="211977"/>
                  </a:lnTo>
                  <a:cubicBezTo>
                    <a:pt x="39773" y="211977"/>
                    <a:pt x="26005" y="206275"/>
                    <a:pt x="15854" y="196124"/>
                  </a:cubicBezTo>
                  <a:cubicBezTo>
                    <a:pt x="5703" y="185972"/>
                    <a:pt x="0" y="172205"/>
                    <a:pt x="0" y="157849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8644"/>
              <a:ext cx="1921171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Kernel-based Learning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84944" y="7653529"/>
            <a:ext cx="7347947" cy="1201600"/>
            <a:chOff x="0" y="-54631"/>
            <a:chExt cx="1935262" cy="3164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4091" y="-54631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Bayesian Inference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0864" y="-759448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2890">
            <a:off x="15946219" y="14496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33679" y="9448445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5"/>
                </a:lnTo>
                <a:lnTo>
                  <a:pt x="0" y="123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82095" y="-7448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25507">
            <a:off x="703713" y="5489833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0"/>
                </a:lnTo>
                <a:lnTo>
                  <a:pt x="0" y="133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46079">
            <a:off x="16243832" y="8175576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4644" y="3304121"/>
            <a:ext cx="1251871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b="1" u="none">
                <a:solidFill>
                  <a:schemeClr val="tx1">
                    <a:lumMod val="85000"/>
                    <a:lumOff val="15000"/>
                  </a:schemeClr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Role of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0864" y="4821538"/>
            <a:ext cx="10724537" cy="421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Defines Covariance Structure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Encodes Prior Assumptions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Controls Smoothness and Generalization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Drives Learning and Inference The kernel is central to</a:t>
            </a:r>
          </a:p>
          <a:p>
            <a:pPr algn="l">
              <a:lnSpc>
                <a:spcPts val="4683"/>
              </a:lnSpc>
            </a:pPr>
            <a:endParaRPr lang="en-US" sz="3902" spc="191">
              <a:solidFill>
                <a:schemeClr val="tx1">
                  <a:lumMod val="85000"/>
                  <a:lumOff val="15000"/>
                </a:schemeClr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</TotalTime>
  <Words>2623</Words>
  <Application>Microsoft Office PowerPoint</Application>
  <PresentationFormat>Custom</PresentationFormat>
  <Paragraphs>214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Aileron Bold</vt:lpstr>
      <vt:lpstr>Aileron Heavy</vt:lpstr>
      <vt:lpstr>Aileron Ultra-Bold</vt:lpstr>
      <vt:lpstr>Telegraf Bold</vt:lpstr>
      <vt:lpstr>Aileron</vt:lpstr>
      <vt:lpstr>Wingdings</vt:lpstr>
      <vt:lpstr>Calibri Light</vt:lpstr>
      <vt:lpstr>Arial</vt:lpstr>
      <vt:lpstr>Telegraf</vt:lpstr>
      <vt:lpstr>Courier New</vt:lpstr>
      <vt:lpstr>Calibri</vt:lpstr>
      <vt:lpstr>Cheddar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Math_foundation</dc:title>
  <dc:creator>Nguyen Phu Phan Van</dc:creator>
  <cp:lastModifiedBy>Nguyen Phu Phan Van</cp:lastModifiedBy>
  <cp:revision>37</cp:revision>
  <dcterms:created xsi:type="dcterms:W3CDTF">2006-08-16T00:00:00Z</dcterms:created>
  <dcterms:modified xsi:type="dcterms:W3CDTF">2025-08-02T02:48:33Z</dcterms:modified>
  <dc:identifier>DAGu0XsnZr0</dc:identifier>
</cp:coreProperties>
</file>